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8"/>
  </p:notesMasterIdLst>
  <p:sldIdLst>
    <p:sldId id="28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2" roundtripDataSignature="AMtx7miU7VkhpMCBkX9GWJdEp+sz8qdk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306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36195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65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1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484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05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9710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4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796043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5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950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8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89539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3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037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710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074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896304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390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law.moj.gov.tw/LawClass/LawAll.aspx?pcode=K0110014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479535"/>
            <a:ext cx="9144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9144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63077" y="886591"/>
            <a:ext cx="5391489" cy="167747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櫃檯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客務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單元三：客務服務、異常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與  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en-US" altLang="zh-T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危機處理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7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0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0" y="1774825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0" y="1676400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54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"/>
          <p:cNvSpPr txBox="1">
            <a:spLocks noGrp="1"/>
          </p:cNvSpPr>
          <p:nvPr>
            <p:ph type="title"/>
          </p:nvPr>
        </p:nvSpPr>
        <p:spPr>
          <a:xfrm>
            <a:off x="761999" y="5225142"/>
            <a:ext cx="7815943" cy="947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客務服務</a:t>
            </a:r>
            <a:endParaRPr sz="4000"/>
          </a:p>
        </p:txBody>
      </p:sp>
      <p:sp>
        <p:nvSpPr>
          <p:cNvPr id="148" name="Google Shape;148;p12"/>
          <p:cNvSpPr txBox="1">
            <a:spLocks noGrp="1"/>
          </p:cNvSpPr>
          <p:nvPr>
            <p:ph idx="1"/>
          </p:nvPr>
        </p:nvSpPr>
        <p:spPr>
          <a:xfrm>
            <a:off x="555077" y="1189677"/>
            <a:ext cx="802286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換房調價</a:t>
            </a:r>
            <a:r>
              <a:rPr lang="zh-TW" sz="2800" b="1" cap="none" dirty="0" smtClean="0"/>
              <a:t>:</a:t>
            </a:r>
            <a:endParaRPr lang="en-US" altLang="zh-TW" sz="2800" b="1" cap="none" dirty="0" smtClean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800"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一般散客</a:t>
            </a:r>
            <a:r>
              <a:rPr lang="zh-TW" dirty="0"/>
              <a:t>：若散客提出換房之需求，櫃檯接待需先詢問欲換房原因，針對其需求，查詢客務資訊系統之客房狀態，尋求合適之客房；若有價差，須先向房客說明並徵得同意，再請行李員帶著新房卡前往客房，協助行李搬運及換房</a:t>
            </a:r>
            <a:endParaRPr dirty="0"/>
          </a:p>
          <a:p>
            <a:pPr marL="27432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其他</a:t>
            </a:r>
            <a:r>
              <a:rPr lang="zh-TW" dirty="0"/>
              <a:t>：若為團體旅客、已預付之旅客、套裝旅程之旅客，須查核原始訂房資料，以確定換房不會影響付款</a:t>
            </a:r>
            <a:endParaRPr b="1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"/>
          <p:cNvSpPr txBox="1">
            <a:spLocks noGrp="1"/>
          </p:cNvSpPr>
          <p:nvPr>
            <p:ph type="title"/>
          </p:nvPr>
        </p:nvSpPr>
        <p:spPr>
          <a:xfrm>
            <a:off x="761999" y="5225142"/>
            <a:ext cx="7815943" cy="947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客務服務</a:t>
            </a:r>
            <a:endParaRPr sz="4000"/>
          </a:p>
        </p:txBody>
      </p:sp>
      <p:sp>
        <p:nvSpPr>
          <p:cNvPr id="154" name="Google Shape;154;p13"/>
          <p:cNvSpPr txBox="1">
            <a:spLocks noGrp="1"/>
          </p:cNvSpPr>
          <p:nvPr>
            <p:ph idx="1"/>
          </p:nvPr>
        </p:nvSpPr>
        <p:spPr>
          <a:xfrm>
            <a:off x="597119" y="1347332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延長住宿</a:t>
            </a:r>
            <a:r>
              <a:rPr lang="zh-TW" sz="2800" b="1" cap="none" dirty="0" smtClean="0"/>
              <a:t>：</a:t>
            </a:r>
            <a:endParaRPr lang="en-US" altLang="zh-TW" sz="2800" b="1" cap="none" dirty="0" smtClean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一般散客</a:t>
            </a:r>
            <a:r>
              <a:rPr lang="zh-TW" dirty="0"/>
              <a:t>：應查明所需延長之時段房間是否開放、是否原有預付，並確認是否應再加收，延長住宿部分仍應收取預付，再開立換房調價單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b="1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其他：</a:t>
            </a:r>
            <a:r>
              <a:rPr lang="zh-TW" dirty="0"/>
              <a:t>應查明所需延長之時段房間是否開放、延長時段房價需重新計算，除另有約定外，以訂價為準。原套裝遊程之餐飲及其他服務都將停止，延長住宿部分仍應收取預付，再開立換房調價單</a:t>
            </a:r>
            <a:endParaRPr b="1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"/>
          <p:cNvSpPr txBox="1">
            <a:spLocks noGrp="1"/>
          </p:cNvSpPr>
          <p:nvPr>
            <p:ph type="title"/>
          </p:nvPr>
        </p:nvSpPr>
        <p:spPr>
          <a:xfrm>
            <a:off x="761999" y="5225142"/>
            <a:ext cx="7815943" cy="947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客務服務</a:t>
            </a:r>
            <a:endParaRPr sz="4000"/>
          </a:p>
        </p:txBody>
      </p:sp>
      <p:sp>
        <p:nvSpPr>
          <p:cNvPr id="160" name="Google Shape;160;p14"/>
          <p:cNvSpPr txBox="1">
            <a:spLocks noGrp="1"/>
          </p:cNvSpPr>
          <p:nvPr>
            <p:ph idx="1"/>
          </p:nvPr>
        </p:nvSpPr>
        <p:spPr>
          <a:xfrm>
            <a:off x="635876" y="801414"/>
            <a:ext cx="7543800" cy="453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當客房無法立即提供時</a:t>
            </a:r>
            <a:r>
              <a:rPr lang="zh-TW" sz="2220" cap="none" dirty="0"/>
              <a:t>：先向房客致歉，請房客至大廳酒吧等候通知，並提供免費迎賓飲料，以利抒緩情緒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商務服務:</a:t>
            </a:r>
            <a:r>
              <a:rPr lang="zh-TW" sz="2220" cap="none" dirty="0"/>
              <a:t>商務中心可提供小型會議室租用、印製名片、翻譯服務…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喚醒服務: </a:t>
            </a:r>
            <a:r>
              <a:rPr lang="zh-TW" sz="2220" cap="none" dirty="0"/>
              <a:t>總機可設定電腦系統自動實施喚醒，播出已錄製好的喚醒語; 若房客要求人工喚醒，則由總機實施喚醒服務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機場接送服務: </a:t>
            </a:r>
            <a:r>
              <a:rPr lang="zh-TW" sz="2220" cap="none" dirty="0"/>
              <a:t>機場接待會以有訂房之旅客為優先；臨時抵達旅客則需先向飯店查詢訂房狀況、告知房價並徵求同意後，再安排機場接送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66" name="Google Shape;166;p15"/>
          <p:cNvSpPr txBox="1">
            <a:spLocks noGrp="1"/>
          </p:cNvSpPr>
          <p:nvPr>
            <p:ph idx="1"/>
          </p:nvPr>
        </p:nvSpPr>
        <p:spPr>
          <a:xfrm>
            <a:off x="488731" y="1169275"/>
            <a:ext cx="7543800" cy="484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 dirty="0"/>
              <a:t>飯店危機產生的原因與定義:</a:t>
            </a:r>
            <a:endParaRPr sz="2800"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飯店</a:t>
            </a:r>
            <a:r>
              <a:rPr lang="zh-TW" b="1" cap="none" dirty="0">
                <a:solidFill>
                  <a:srgbClr val="FF0000"/>
                </a:solidFill>
              </a:rPr>
              <a:t>內部非人為</a:t>
            </a:r>
            <a:r>
              <a:rPr lang="zh-TW" b="1" cap="none" dirty="0"/>
              <a:t>因素所造成之危機: </a:t>
            </a:r>
            <a:r>
              <a:rPr lang="zh-TW" cap="none" dirty="0"/>
              <a:t>清潔人員清理飯店外窗時發生意外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飯店</a:t>
            </a:r>
            <a:r>
              <a:rPr lang="zh-TW" b="1" cap="none" dirty="0">
                <a:solidFill>
                  <a:srgbClr val="FF0000"/>
                </a:solidFill>
              </a:rPr>
              <a:t>內部人為</a:t>
            </a:r>
            <a:r>
              <a:rPr lang="zh-TW" b="1" cap="none" dirty="0"/>
              <a:t>因素所造成之危機: </a:t>
            </a:r>
            <a:r>
              <a:rPr lang="zh-TW" cap="none" dirty="0"/>
              <a:t>勞資雙方之間的衝突、管理失當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飯店</a:t>
            </a:r>
            <a:r>
              <a:rPr lang="zh-TW" b="1" cap="none" dirty="0">
                <a:solidFill>
                  <a:srgbClr val="FF0000"/>
                </a:solidFill>
              </a:rPr>
              <a:t>外部非人為</a:t>
            </a:r>
            <a:r>
              <a:rPr lang="zh-TW" b="1" cap="none" dirty="0"/>
              <a:t>因素所造成之危機: </a:t>
            </a:r>
            <a:r>
              <a:rPr lang="zh-TW" cap="none" dirty="0"/>
              <a:t>颱風、地震、水災、火災、經濟蕭條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飯店</a:t>
            </a:r>
            <a:r>
              <a:rPr lang="zh-TW" b="1" cap="none" dirty="0">
                <a:solidFill>
                  <a:srgbClr val="FF0000"/>
                </a:solidFill>
              </a:rPr>
              <a:t>外部人為</a:t>
            </a:r>
            <a:r>
              <a:rPr lang="zh-TW" b="1" cap="none" dirty="0"/>
              <a:t>因素所造成之危機:</a:t>
            </a:r>
            <a:r>
              <a:rPr lang="zh-TW" cap="none" dirty="0"/>
              <a:t> 被不明人士恐嚇、因餐飲不衛生導致顧客食物中毒，使受害者的家屬集體至飯店抗議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72" name="Google Shape;172;p16"/>
          <p:cNvSpPr txBox="1">
            <a:spLocks noGrp="1"/>
          </p:cNvSpPr>
          <p:nvPr>
            <p:ph idx="1"/>
          </p:nvPr>
        </p:nvSpPr>
        <p:spPr>
          <a:xfrm>
            <a:off x="762000" y="359978"/>
            <a:ext cx="7543800" cy="484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危機之形成</a:t>
            </a:r>
            <a:endParaRPr sz="2800" b="1" cap="none" dirty="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 sz="2800"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>
                <a:solidFill>
                  <a:srgbClr val="FF0000"/>
                </a:solidFill>
              </a:rPr>
              <a:t>潛伏期: </a:t>
            </a:r>
            <a:r>
              <a:rPr lang="zh-TW" cap="none" dirty="0"/>
              <a:t>警覺性</a:t>
            </a:r>
            <a:r>
              <a:rPr lang="zh-TW" cap="none" dirty="0">
                <a:solidFill>
                  <a:srgbClr val="FF0000"/>
                </a:solidFill>
              </a:rPr>
              <a:t>(避免危機形成)</a:t>
            </a:r>
            <a:endParaRPr b="1" cap="none" dirty="0">
              <a:solidFill>
                <a:srgbClr val="FF0000"/>
              </a:solidFill>
            </a:endParaRPr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爆發期: </a:t>
            </a:r>
            <a:r>
              <a:rPr lang="zh-TW" cap="none" dirty="0"/>
              <a:t>迅速應對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擴散期:</a:t>
            </a:r>
            <a:r>
              <a:rPr lang="zh-TW" cap="none" dirty="0"/>
              <a:t>降溫 (飯店形象損害降至最低)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解決期:</a:t>
            </a:r>
            <a:r>
              <a:rPr lang="zh-TW" cap="none" dirty="0"/>
              <a:t>檢討、反省、避免重蹈覆轍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7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78" name="Google Shape;178;p17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84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/>
              <a:t>飯店危機處理的原則與機制</a:t>
            </a:r>
            <a:endParaRPr sz="2800" b="1" cap="none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 sz="2800"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建立內部危機管理組織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擬定飯店危機應變計劃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安排員工模擬演習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嚴格執行各部門SOP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應迅速決定飯店發言人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84" name="Google Shape;184;p18"/>
          <p:cNvSpPr txBox="1">
            <a:spLocks noGrp="1"/>
          </p:cNvSpPr>
          <p:nvPr>
            <p:ph idx="1"/>
          </p:nvPr>
        </p:nvSpPr>
        <p:spPr>
          <a:xfrm>
            <a:off x="762000" y="790903"/>
            <a:ext cx="7543800" cy="484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預防異常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 dirty="0"/>
              <a:t> 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80/20飯店維護的原則:</a:t>
            </a:r>
            <a:endParaRPr b="1" cap="none" dirty="0"/>
          </a:p>
          <a:p>
            <a:pPr marL="594360" lvl="1" indent="-3124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80%</a:t>
            </a:r>
            <a:r>
              <a:rPr lang="zh-TW" dirty="0"/>
              <a:t> </a:t>
            </a:r>
            <a:r>
              <a:rPr lang="zh-TW" cap="none" dirty="0"/>
              <a:t>維護</a:t>
            </a:r>
            <a:r>
              <a:rPr lang="zh-TW" dirty="0"/>
              <a:t>: </a:t>
            </a:r>
            <a:r>
              <a:rPr lang="zh-TW" cap="none" dirty="0"/>
              <a:t>一般性與預防性的維修</a:t>
            </a:r>
            <a:endParaRPr dirty="0"/>
          </a:p>
          <a:p>
            <a:pPr marL="594360" lvl="1" indent="-3124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20%</a:t>
            </a:r>
            <a:r>
              <a:rPr lang="zh-TW" dirty="0"/>
              <a:t> </a:t>
            </a:r>
            <a:r>
              <a:rPr lang="zh-TW" cap="none" dirty="0"/>
              <a:t>突發性意外之處理所造成的維修項目</a:t>
            </a:r>
            <a:endParaRPr dirty="0"/>
          </a:p>
          <a:p>
            <a:pPr marL="594360" lvl="1" indent="-3124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定期檢查: 建築管理與防火避難設施及防空避難設備、消防安全設備、營業衛生、安全防護</a:t>
            </a:r>
            <a:endParaRPr dirty="0"/>
          </a:p>
          <a:p>
            <a:pPr marL="594360" lvl="1" indent="-312419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為提升防火知識、消防技術及震災之對應措施及宣導有關消防防護計劃之內容，防火管理人及相關職員應進行防火、防災相關教育訓練，也應定期對內部員工辦理防火講習或宣導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90" name="Google Shape;190;p19"/>
          <p:cNvSpPr txBox="1">
            <a:spLocks noGrp="1"/>
          </p:cNvSpPr>
          <p:nvPr>
            <p:ph idx="1"/>
          </p:nvPr>
        </p:nvSpPr>
        <p:spPr>
          <a:xfrm>
            <a:off x="762000" y="685799"/>
            <a:ext cx="7543800" cy="4844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/>
              <a:t>飯店安全管理問題</a:t>
            </a:r>
            <a:r>
              <a:rPr lang="zh-TW" sz="2800" cap="none"/>
              <a:t>: </a:t>
            </a:r>
            <a:endParaRPr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 sz="2800"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門禁:安全部負責監督出入飯店的旅客，定時巡查各樓層，以維護住宿安全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衛生:飯店內外環境的衛生與餐具、飲食的衛生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防災:防風、防洪、防震、防火(勞工安全與消防安全)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/>
              <a:t> 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196" name="Google Shape;196;p20"/>
          <p:cNvSpPr txBox="1">
            <a:spLocks noGrp="1"/>
          </p:cNvSpPr>
          <p:nvPr>
            <p:ph idx="1"/>
          </p:nvPr>
        </p:nvSpPr>
        <p:spPr>
          <a:xfrm>
            <a:off x="646386" y="575128"/>
            <a:ext cx="7543800" cy="5167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75"/>
              <a:buNone/>
            </a:pPr>
            <a:r>
              <a:rPr lang="zh-TW" sz="2775" b="1" cap="none" dirty="0"/>
              <a:t>飯店預防異常的安全制度:</a:t>
            </a:r>
            <a:endParaRPr sz="2775" b="1" cap="none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入住登記的證件檢查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對來訪人員進行登記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加強追蹤檢查客房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建立巡邏檢查制度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治安事件報案制度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火警、火災的預警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交接班工作的妥善執行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財務保管制度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員工外出的檢查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設備的檢查制度</a:t>
            </a:r>
            <a:endParaRPr sz="2220" b="1" dirty="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留意客房內房客的狀況: 是否攜有槍械、毒品、房內是否有強烈異味…</a:t>
            </a:r>
            <a:endParaRPr sz="2220" b="1" dirty="0"/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1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202" name="Google Shape;202;p21"/>
          <p:cNvSpPr txBox="1">
            <a:spLocks noGrp="1"/>
          </p:cNvSpPr>
          <p:nvPr>
            <p:ph idx="1"/>
          </p:nvPr>
        </p:nvSpPr>
        <p:spPr>
          <a:xfrm>
            <a:off x="491672" y="536529"/>
            <a:ext cx="8084456" cy="5109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75"/>
              <a:buNone/>
            </a:pPr>
            <a:r>
              <a:rPr lang="zh-TW" sz="2775" b="1" cap="none" dirty="0"/>
              <a:t>旅客安全維護作業、緊急及特殊處理</a:t>
            </a:r>
            <a:endParaRPr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>
                <a:solidFill>
                  <a:srgbClr val="FF0000"/>
                </a:solidFill>
              </a:rPr>
              <a:t>緊急廣播與疏散</a:t>
            </a:r>
            <a:endParaRPr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總機值班人員於接受最高值班主管命令後進行緊急廣播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總機值班人員受命完成緊急廣播後，仍應堅守崗位負起通信指揮中心的責任，並指引、協助撤離顧客直至指揮官下令撒離為止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消防常識</a:t>
            </a:r>
            <a:endParaRPr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火災撲滅的方式: 窒息、冷卻、拆除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>
                <a:solidFill>
                  <a:srgbClr val="FF0000"/>
                </a:solidFill>
              </a:rPr>
              <a:t>火災類別: </a:t>
            </a:r>
            <a:r>
              <a:rPr lang="zh-TW" sz="2220" cap="none" dirty="0">
                <a:solidFill>
                  <a:schemeClr val="dk1"/>
                </a:solidFill>
              </a:rPr>
              <a:t>A普通火災、B油類火災 、C電器火災、 D金屬火災</a:t>
            </a:r>
            <a:endParaRPr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>
                <a:solidFill>
                  <a:srgbClr val="FF0000"/>
                </a:solidFill>
              </a:rPr>
              <a:t>常用手提滅火器</a:t>
            </a:r>
            <a:r>
              <a:rPr lang="zh-TW" sz="2220" cap="none" dirty="0">
                <a:solidFill>
                  <a:srgbClr val="FF0000"/>
                </a:solidFill>
              </a:rPr>
              <a:t>: </a:t>
            </a:r>
            <a:r>
              <a:rPr lang="zh-TW" sz="2220" b="1" cap="none" dirty="0">
                <a:solidFill>
                  <a:schemeClr val="dk1"/>
                </a:solidFill>
              </a:rPr>
              <a:t> </a:t>
            </a:r>
            <a:endParaRPr sz="2220" b="1" cap="none" dirty="0">
              <a:solidFill>
                <a:schemeClr val="dk1"/>
              </a:solidFill>
            </a:endParaRPr>
          </a:p>
          <a:p>
            <a:pPr marL="274320" lvl="0" indent="-13335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b="1" cap="none" dirty="0">
              <a:solidFill>
                <a:schemeClr val="dk1"/>
              </a:solidFill>
            </a:endParaRPr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>
                <a:solidFill>
                  <a:srgbClr val="FF0000"/>
                </a:solidFill>
              </a:rPr>
              <a:t>客房消防設備</a:t>
            </a:r>
            <a:r>
              <a:rPr lang="zh-TW" sz="2220" cap="none" dirty="0"/>
              <a:t>: 感應器、灑水器、警示燈、緊急廣播系統(總機)、緊急疏散圖、緊急照明燈、偵煙器、不鏽鋼自動防火隔門、自動抽排風口</a:t>
            </a:r>
            <a:endParaRPr sz="2220" b="1" cap="non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Impact"/>
              <a:buNone/>
            </a:pPr>
            <a:r>
              <a:rPr lang="zh-TW" b="1" dirty="0"/>
              <a:t>目   錄</a:t>
            </a:r>
            <a:endParaRPr dirty="0"/>
          </a:p>
        </p:txBody>
      </p:sp>
      <p:sp>
        <p:nvSpPr>
          <p:cNvPr id="100" name="Google Shape;100;p2"/>
          <p:cNvSpPr txBox="1">
            <a:spLocks noGrp="1"/>
          </p:cNvSpPr>
          <p:nvPr>
            <p:ph idx="1"/>
          </p:nvPr>
        </p:nvSpPr>
        <p:spPr>
          <a:xfrm>
            <a:off x="535214" y="2209800"/>
            <a:ext cx="8073571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dirty="0"/>
              <a:t>人際關係、溝通技巧與客務服務</a:t>
            </a:r>
            <a:r>
              <a:rPr lang="zh-TW" sz="3600" cap="none" dirty="0"/>
              <a:t>	</a:t>
            </a:r>
            <a:endParaRPr sz="3600" cap="none" dirty="0"/>
          </a:p>
          <a:p>
            <a:pPr marL="274320" lvl="0" indent="-2743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dirty="0"/>
              <a:t>預防異常、緊急或特殊狀況處理</a:t>
            </a:r>
            <a:endParaRPr sz="3600" dirty="0"/>
          </a:p>
          <a:p>
            <a:pPr marL="274320" lvl="0" indent="-2743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cap="none" dirty="0"/>
              <a:t>評量說明	</a:t>
            </a:r>
            <a:endParaRPr sz="3600" cap="none" dirty="0"/>
          </a:p>
          <a:p>
            <a:pPr marL="274320" lvl="0" indent="-457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None/>
            </a:pPr>
            <a:endParaRPr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2"/>
          <p:cNvSpPr txBox="1">
            <a:spLocks noGrp="1"/>
          </p:cNvSpPr>
          <p:nvPr>
            <p:ph type="title"/>
          </p:nvPr>
        </p:nvSpPr>
        <p:spPr>
          <a:xfrm>
            <a:off x="762000" y="5312228"/>
            <a:ext cx="7543800" cy="85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208" name="Google Shape;208;p22"/>
          <p:cNvSpPr txBox="1">
            <a:spLocks noGrp="1"/>
          </p:cNvSpPr>
          <p:nvPr>
            <p:ph idx="1"/>
          </p:nvPr>
        </p:nvSpPr>
        <p:spPr>
          <a:xfrm>
            <a:off x="403781" y="401388"/>
            <a:ext cx="84471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75"/>
              <a:buNone/>
            </a:pPr>
            <a:r>
              <a:rPr lang="zh-TW" sz="2775" b="1" cap="none" dirty="0"/>
              <a:t>火災處理流程: </a:t>
            </a:r>
            <a:endParaRPr sz="2775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發現火源，迅速通知消防編組之指揮中心及相關主管(人、事、時、地、物)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由指揮中心通報滅火班迅速前往處理，通報人員於滅火班未到時，判斷火勢使用滅火器初期滅火，若火勢過大則退至安全位置觀察火勢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若發現警示燈閃爍時，由指揮中心通知就近人員至現場確認狀況，若為誤報則依誤報流程處理，若實為火警則由指揮中心通知滅火班進行滅火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若火勢無法控制，由指揮中心啟動飯店消防編制，通知各組人員進行各組任務並請求消防隊支援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指揮中心安排人員全程錄影蒐證紀錄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滅火完成，由指揮中心通知相關部門復原現場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>
                <a:solidFill>
                  <a:srgbClr val="FF0000"/>
                </a:solidFill>
              </a:rPr>
              <a:t>飯店公關部</a:t>
            </a:r>
            <a:r>
              <a:rPr lang="zh-TW" sz="2220" cap="none" dirty="0"/>
              <a:t>為</a:t>
            </a:r>
            <a:r>
              <a:rPr lang="zh-TW" sz="2220" b="1" cap="none" dirty="0">
                <a:solidFill>
                  <a:srgbClr val="FF0000"/>
                </a:solidFill>
              </a:rPr>
              <a:t>對外發言單一窗口</a:t>
            </a:r>
            <a:r>
              <a:rPr lang="zh-TW" sz="2220" cap="none" dirty="0"/>
              <a:t>，掌握媒體訊息，避免報導不實</a:t>
            </a:r>
            <a:endParaRPr sz="2220" b="1" cap="non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>
            <a:spLocks noGrp="1"/>
          </p:cNvSpPr>
          <p:nvPr>
            <p:ph type="title"/>
          </p:nvPr>
        </p:nvSpPr>
        <p:spPr>
          <a:xfrm>
            <a:off x="762000" y="5181600"/>
            <a:ext cx="7543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214" name="Google Shape;214;p23"/>
          <p:cNvSpPr txBox="1">
            <a:spLocks noGrp="1"/>
          </p:cNvSpPr>
          <p:nvPr>
            <p:ph idx="1"/>
          </p:nvPr>
        </p:nvSpPr>
        <p:spPr>
          <a:xfrm>
            <a:off x="537025" y="275775"/>
            <a:ext cx="8253900" cy="52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75"/>
              <a:buNone/>
            </a:pPr>
            <a:r>
              <a:rPr lang="zh-TW" sz="2575" b="1" cap="none" dirty="0"/>
              <a:t>地震處理</a:t>
            </a:r>
            <a:endParaRPr sz="2700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cap="none" dirty="0"/>
              <a:t>預防措施</a:t>
            </a:r>
            <a:endParaRPr sz="2087" b="1" cap="none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cap="none" dirty="0"/>
              <a:t>發生時的應變作業</a:t>
            </a:r>
            <a:endParaRPr sz="2087" b="1" cap="none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cap="none" dirty="0"/>
              <a:t>震後救災及預防餘震措施</a:t>
            </a:r>
            <a:endParaRPr sz="2087" b="1" cap="none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cap="none" dirty="0"/>
              <a:t>地震處理作業流程:地震發生時，總機會啟動緊急廣播系統，依最高值班主管之指示，安撫並引導房客疏散，為避免引起恐慌，應以沉著的態度來應對</a:t>
            </a:r>
            <a:endParaRPr sz="2087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1787"/>
              <a:buNone/>
            </a:pPr>
            <a:r>
              <a:rPr lang="zh-TW" sz="2087" dirty="0"/>
              <a:t> </a:t>
            </a:r>
            <a:endParaRPr sz="2087" dirty="0"/>
          </a:p>
          <a:p>
            <a:pPr marL="274320" lvl="0" indent="-274320" algn="l" rtl="0">
              <a:lnSpc>
                <a:spcPct val="80000"/>
              </a:lnSpc>
              <a:spcBef>
                <a:spcPts val="455"/>
              </a:spcBef>
              <a:spcAft>
                <a:spcPts val="0"/>
              </a:spcAft>
              <a:buSzPts val="2275"/>
              <a:buNone/>
            </a:pPr>
            <a:r>
              <a:rPr lang="zh-TW" sz="2575" b="1" cap="none" dirty="0"/>
              <a:t>水災處理</a:t>
            </a:r>
            <a:endParaRPr sz="2700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dirty="0"/>
              <a:t>預防措施:檢查排水溝、門窗、地板、屋頂及相關預防水災任務與所需設備及材料(無線對講機、雨衣、雨鞋、手電筒、抽水馬達、沙包等)，並確認所有裝備是否可正常使用</a:t>
            </a:r>
            <a:endParaRPr sz="2087" b="1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dirty="0"/>
              <a:t>水災發生的處理: 依據任務編組就位-&gt;交付任務所需裝備及功能測試 -&gt; 巡視各責任區域並排除狀況-&gt; 回報指揮中心 -&gt; 紀錄災害狀況</a:t>
            </a:r>
            <a:endParaRPr sz="2087" b="1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dirty="0"/>
              <a:t>災後改善作業</a:t>
            </a:r>
            <a:endParaRPr sz="2087" b="1" dirty="0"/>
          </a:p>
          <a:p>
            <a:pPr marL="274320" lvl="0" indent="-293370" algn="l" rtl="0">
              <a:lnSpc>
                <a:spcPct val="80000"/>
              </a:lnSpc>
              <a:spcBef>
                <a:spcPts val="357"/>
              </a:spcBef>
              <a:spcAft>
                <a:spcPts val="0"/>
              </a:spcAft>
              <a:buSzPts val="2087"/>
              <a:buChar char="•"/>
            </a:pPr>
            <a:r>
              <a:rPr lang="zh-TW" sz="2087" dirty="0"/>
              <a:t>執行任務之安全與態度</a:t>
            </a:r>
            <a:endParaRPr sz="2087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4"/>
          <p:cNvSpPr txBox="1">
            <a:spLocks noGrp="1"/>
          </p:cNvSpPr>
          <p:nvPr>
            <p:ph type="title"/>
          </p:nvPr>
        </p:nvSpPr>
        <p:spPr>
          <a:xfrm>
            <a:off x="762000" y="5181600"/>
            <a:ext cx="7543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220" name="Google Shape;220;p24"/>
          <p:cNvSpPr txBox="1">
            <a:spLocks noGrp="1"/>
          </p:cNvSpPr>
          <p:nvPr>
            <p:ph idx="1"/>
          </p:nvPr>
        </p:nvSpPr>
        <p:spPr>
          <a:xfrm>
            <a:off x="362850" y="551039"/>
            <a:ext cx="8571300" cy="5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10"/>
              <a:buNone/>
            </a:pPr>
            <a:r>
              <a:rPr lang="zh-TW" sz="2410" b="1" cap="none" dirty="0"/>
              <a:t>電梯故障:</a:t>
            </a:r>
            <a:endParaRPr sz="251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SzPts val="2270"/>
              <a:buChar char="•"/>
            </a:pPr>
            <a:r>
              <a:rPr lang="zh-TW" sz="2270" dirty="0"/>
              <a:t>通知工程部趕往搶修: 飯店電梯緊急通話系統一般由總機接收，飯店須訓練員工，自力進行簡單故障排除</a:t>
            </a:r>
            <a:endParaRPr sz="2270" b="1" dirty="0"/>
          </a:p>
          <a:p>
            <a:pPr marL="274320" lvl="0" indent="-28067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SzPts val="2270"/>
              <a:buChar char="•"/>
            </a:pPr>
            <a:r>
              <a:rPr lang="zh-TW" sz="2270" dirty="0"/>
              <a:t>通知安全人員前往協助處理</a:t>
            </a:r>
            <a:endParaRPr sz="2270" b="1" dirty="0"/>
          </a:p>
          <a:p>
            <a:pPr marL="274320" lvl="0" indent="-28067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SzPts val="2270"/>
              <a:buChar char="•"/>
            </a:pPr>
            <a:r>
              <a:rPr lang="zh-TW" sz="2270" dirty="0"/>
              <a:t>安慰受困旅客並與之保持聯絡</a:t>
            </a:r>
            <a:endParaRPr sz="2270" b="1" dirty="0"/>
          </a:p>
          <a:p>
            <a:pPr marL="274320" lvl="0" indent="-28067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SzPts val="2270"/>
              <a:buChar char="•"/>
            </a:pPr>
            <a:r>
              <a:rPr lang="zh-TW" sz="2270" dirty="0"/>
              <a:t>通知值班主管趕往協助處理</a:t>
            </a:r>
            <a:endParaRPr sz="2270" b="1" dirty="0"/>
          </a:p>
          <a:p>
            <a:pPr marL="274320" lvl="0" indent="-274320" algn="l" rtl="0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SzPts val="1679"/>
              <a:buNone/>
            </a:pPr>
            <a:r>
              <a:rPr lang="zh-TW" sz="1779" dirty="0"/>
              <a:t> </a:t>
            </a:r>
            <a:endParaRPr sz="1779" dirty="0"/>
          </a:p>
          <a:p>
            <a:pPr marL="274320" lvl="0" indent="-27432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SzPts val="2310"/>
              <a:buNone/>
            </a:pPr>
            <a:r>
              <a:rPr lang="zh-TW" sz="2410" b="1" cap="none" dirty="0"/>
              <a:t>房客送醫處理流程: </a:t>
            </a:r>
            <a:endParaRPr sz="241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SzPts val="2060"/>
              <a:buChar char="•"/>
            </a:pPr>
            <a:r>
              <a:rPr lang="zh-TW" sz="2060" cap="none" dirty="0"/>
              <a:t>先了解房客之病症及狀況,迅速通知客務部值班主管、服務中心 (人、事、時、地、物)</a:t>
            </a:r>
            <a:endParaRPr sz="206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SzPts val="2060"/>
              <a:buChar char="•"/>
            </a:pPr>
            <a:r>
              <a:rPr lang="zh-TW" sz="2060" cap="none" dirty="0"/>
              <a:t>由服務中心安排車輛，客務部及安全部派員陪同送醫</a:t>
            </a:r>
            <a:endParaRPr sz="206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SzPts val="2060"/>
              <a:buChar char="•"/>
            </a:pPr>
            <a:r>
              <a:rPr lang="zh-TW" sz="2060" cap="none" dirty="0"/>
              <a:t>詢問客人有無指定醫院；若無則就近為主，避免延誤送醫</a:t>
            </a:r>
            <a:endParaRPr sz="206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SzPts val="2060"/>
              <a:buChar char="•"/>
            </a:pPr>
            <a:r>
              <a:rPr lang="zh-TW" sz="2060" cap="none" dirty="0"/>
              <a:t>陪同就醫時，需主動關懷並安撫房客，了解狀況後回報客務部值班主管</a:t>
            </a:r>
            <a:endParaRPr sz="2060" b="1" cap="none" dirty="0"/>
          </a:p>
          <a:p>
            <a:pPr marL="274320" lvl="0" indent="-280670" algn="l" rtl="0">
              <a:lnSpc>
                <a:spcPct val="80000"/>
              </a:lnSpc>
              <a:spcBef>
                <a:spcPts val="392"/>
              </a:spcBef>
              <a:spcAft>
                <a:spcPts val="0"/>
              </a:spcAft>
              <a:buSzPts val="2060"/>
              <a:buChar char="•"/>
            </a:pPr>
            <a:r>
              <a:rPr lang="zh-TW" sz="2060" cap="none" dirty="0"/>
              <a:t>房客回飯店後由客務部值班主管及櫃檯接待持續追蹤，並關心後續狀況</a:t>
            </a:r>
            <a:endParaRPr sz="2060" b="1" cap="none" dirty="0"/>
          </a:p>
          <a:p>
            <a:pPr marL="274320" lvl="0" indent="-167640" algn="l" rtl="0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SzPts val="1680"/>
              <a:buNone/>
            </a:pPr>
            <a:endParaRPr sz="1779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5"/>
          <p:cNvSpPr txBox="1">
            <a:spLocks noGrp="1"/>
          </p:cNvSpPr>
          <p:nvPr>
            <p:ph type="title"/>
          </p:nvPr>
        </p:nvSpPr>
        <p:spPr>
          <a:xfrm>
            <a:off x="762000" y="5181600"/>
            <a:ext cx="75438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預防異常、緊急或特殊狀況處理</a:t>
            </a:r>
            <a:endParaRPr sz="4000"/>
          </a:p>
        </p:txBody>
      </p:sp>
      <p:sp>
        <p:nvSpPr>
          <p:cNvPr id="226" name="Google Shape;226;p25"/>
          <p:cNvSpPr txBox="1">
            <a:spLocks noGrp="1"/>
          </p:cNvSpPr>
          <p:nvPr>
            <p:ph idx="1"/>
          </p:nvPr>
        </p:nvSpPr>
        <p:spPr>
          <a:xfrm>
            <a:off x="449944" y="685800"/>
            <a:ext cx="8461828" cy="468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/>
              <a:t>旅館業管理規則第9條:</a:t>
            </a:r>
            <a:endParaRPr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 sz="2800"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 cap="none"/>
              <a:t>旅館業應將每年度投保之責任保險證明文件，報請地方主管機關備查，旅館業應投保之責任保險責任範圍及最低保險金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每一個人身體傷亡：新臺幣三百萬元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每一事故身體傷亡：新臺幣一千五百萬元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每一事故財產損失：新臺幣二百萬元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保險期間總保險金額每年新臺幣三千四百萬元</a:t>
            </a:r>
            <a:endParaRPr b="1" cap="none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6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評量說明 1/2</a:t>
            </a:r>
            <a:endParaRPr sz="4000"/>
          </a:p>
        </p:txBody>
      </p:sp>
      <p:sp>
        <p:nvSpPr>
          <p:cNvPr id="232" name="Google Shape;232;p26"/>
          <p:cNvSpPr txBox="1">
            <a:spLocks noGrp="1"/>
          </p:cNvSpPr>
          <p:nvPr>
            <p:ph idx="1"/>
          </p:nvPr>
        </p:nvSpPr>
        <p:spPr>
          <a:xfrm>
            <a:off x="593835" y="804791"/>
            <a:ext cx="7543800" cy="518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</a:pPr>
            <a:r>
              <a:rPr lang="zh-TW" sz="2900" b="1" cap="none" dirty="0"/>
              <a:t>作法:</a:t>
            </a:r>
            <a:endParaRPr sz="2900" b="1" cap="none" dirty="0"/>
          </a:p>
          <a:p>
            <a:pPr marL="274320" lvl="0" indent="-27432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 dirty="0"/>
              <a:t>角色扮演ROLE PLAYING (佔70%):</a:t>
            </a:r>
            <a:endParaRPr sz="2800" b="1" cap="none" dirty="0"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評量內容:</a:t>
            </a:r>
            <a:r>
              <a:rPr lang="zh-TW" dirty="0"/>
              <a:t>「人際關係、溝通技巧與客務服務」-請依照電話禮儀與溝通技巧程序，展示「客務服務」作業</a:t>
            </a:r>
            <a:endParaRPr b="1" dirty="0"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作法:</a:t>
            </a:r>
            <a:r>
              <a:rPr lang="zh-TW" dirty="0"/>
              <a:t>由講師及助教在現場進行觀察作業，並依照「電話禮儀與溝通技巧」觀察檢核表判斷學員是否依照規定完成此項技能</a:t>
            </a:r>
            <a:endParaRPr b="1" dirty="0"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資源:</a:t>
            </a:r>
            <a:r>
              <a:rPr lang="zh-TW" dirty="0"/>
              <a:t> 給受評者的說明—角色扮演(第一部分:情境大綱；第二部分: 給飯店櫃檯接待/學員的劇本)、給受評者的說明—角色扮演、給評量員的說明—角色扮演、客務服務-電話禮儀與溝通技巧觀察檢核表、桌子、客務資訊系統軟體、訂房紀錄表、電話、筆</a:t>
            </a:r>
            <a:endParaRPr b="1" dirty="0"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 dirty="0"/>
              <a:t> 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評量說明 2/2</a:t>
            </a:r>
            <a:endParaRPr sz="4000"/>
          </a:p>
        </p:txBody>
      </p:sp>
      <p:sp>
        <p:nvSpPr>
          <p:cNvPr id="238" name="Google Shape;238;p27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/>
              <a:t>測驗卷 (佔30%):</a:t>
            </a:r>
            <a:endParaRPr sz="2800"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/>
              <a:t>評量內容:</a:t>
            </a:r>
            <a:r>
              <a:rPr lang="zh-TW"/>
              <a:t>「預防異常、緊急或特殊狀況處理」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/>
              <a:t>作法:</a:t>
            </a:r>
            <a:r>
              <a:rPr lang="zh-TW"/>
              <a:t>由講師、評量員與或助教發放測驗卷，考試內容分為兩部份：選擇題（每題5分、共7題）及填充題（每個答案5分，共13個答案）總分為100分，通過(及格)分數為60分。考試時間為20分鐘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/>
              <a:t>資源:</a:t>
            </a:r>
            <a:r>
              <a:rPr lang="zh-TW"/>
              <a:t>給受評者的說明—筆試測驗(第一部分:7題選擇題；第二部分:2題填充題)、紙本試卷、給評量員的說明—筆試與答案卷</a:t>
            </a:r>
            <a:endParaRPr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Impact"/>
              <a:buNone/>
            </a:pPr>
            <a:r>
              <a:rPr lang="zh-TW"/>
              <a:t>參考文獻</a:t>
            </a:r>
            <a:endParaRPr/>
          </a:p>
        </p:txBody>
      </p:sp>
      <p:sp>
        <p:nvSpPr>
          <p:cNvPr id="244" name="Google Shape;244;p2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曾慶櫕(2016)。旅館經營管理。初版一刷。全華圖書股份有限公司。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羅弘毅、韋桂珍(2019)。旅館客務管理實務。七版一刷。華立圖書股份有限公司。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黃建超、謝美婷、謝翠芳、謝希瑩、何珮芸、陳銘嘉、蔡術先(2019)。旅館管理。四版。台中:華格那企業有限公司。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Kasavan, M.L. &amp; Brooks, R.M., (2015)。旅館客務部營運與管理。(林漢明、龐麗琴、郭欣易譯)。台北市：鼎茂圖書出版股份有限公司。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羅尹希 (2014)。飯店公關管理。一版二刷。華都文化事業有限公司。</a:t>
            </a:r>
            <a:endParaRPr/>
          </a:p>
          <a:p>
            <a:pPr marL="274320" lvl="0" indent="-27432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Char char="•"/>
            </a:pPr>
            <a:r>
              <a:rPr lang="zh-TW" sz="2040"/>
              <a:t>全國法規資料庫(2020)。旅館業管理規則，檢自</a:t>
            </a:r>
            <a:r>
              <a:rPr lang="zh-TW" sz="2040" u="sng">
                <a:solidFill>
                  <a:schemeClr val="hlink"/>
                </a:solidFill>
                <a:hlinkClick r:id="rId3"/>
              </a:rPr>
              <a:t>https://law.moj.gov.tw/LawClass/LawAll.aspx?pcode=K0110014</a:t>
            </a:r>
            <a:endParaRPr sz="2040"/>
          </a:p>
          <a:p>
            <a:pPr marL="274320" lvl="0" indent="-1447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SzPts val="2040"/>
              <a:buNone/>
            </a:pPr>
            <a:endParaRPr sz="204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06" name="Google Shape;106;p3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/>
              <a:t>溝通定律OSV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加州大學洛杉磯分校心理學教授</a:t>
            </a:r>
            <a:r>
              <a:rPr lang="zh-TW" b="1"/>
              <a:t>Albert Mehrabian</a:t>
            </a:r>
            <a:r>
              <a:rPr lang="zh-TW"/>
              <a:t>所提出的</a:t>
            </a:r>
            <a:r>
              <a:rPr lang="zh-TW" b="1"/>
              <a:t>梅拉賓法則(The Rule of Mehrabian)</a:t>
            </a:r>
            <a:r>
              <a:rPr lang="zh-TW"/>
              <a:t>又稱為</a:t>
            </a:r>
            <a:r>
              <a:rPr lang="zh-TW" b="1"/>
              <a:t>7/38/55法則: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 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7% ORAL </a:t>
            </a:r>
            <a:r>
              <a:rPr lang="zh-TW" cap="none"/>
              <a:t>純粹的語言表達: 說話內容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38% SOUND </a:t>
            </a:r>
            <a:r>
              <a:rPr lang="zh-TW" cap="none"/>
              <a:t>透過聽覺傳達: 聲音/語調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55% VISUAL </a:t>
            </a:r>
            <a:r>
              <a:rPr lang="zh-TW" cap="none"/>
              <a:t>透過視覺傳達: 肢體語言, 如手勢/表情/外表/妝扮/儀態…</a:t>
            </a:r>
            <a:endParaRPr b="1" cap="none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b="1" cap="non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12" name="Google Shape;112;p4"/>
          <p:cNvSpPr txBox="1">
            <a:spLocks noGrp="1"/>
          </p:cNvSpPr>
          <p:nvPr>
            <p:ph idx="1"/>
          </p:nvPr>
        </p:nvSpPr>
        <p:spPr>
          <a:xfrm>
            <a:off x="533400" y="517634"/>
            <a:ext cx="77724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zh-TW" b="1" cap="none" dirty="0"/>
              <a:t>KEEP IT SHORT AND SIMPLE (KISS)原則: 簡單扼要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 dirty="0"/>
              <a:t> 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雞同鴨講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溝通不良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聊天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語焉不詳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18" name="Google Shape;118;p5"/>
          <p:cNvSpPr txBox="1">
            <a:spLocks noGrp="1"/>
          </p:cNvSpPr>
          <p:nvPr>
            <p:ph idx="1"/>
          </p:nvPr>
        </p:nvSpPr>
        <p:spPr>
          <a:xfrm>
            <a:off x="761999" y="685800"/>
            <a:ext cx="8019143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zh-TW" b="1" cap="none"/>
              <a:t>SALES TRAINING FOR AGENTS IN RESERVATIONS (STAR)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/>
              <a:t> 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LOOKING AT DETERMINING NEEDS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STOP...LOOK...LISTEN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TYPES OF QUESTIONS　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"HEAR" BETWEEN THE LINES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KNOWLEDGE EXPERT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"TARGET" YOUR KNOWLEDGE</a:t>
            </a:r>
            <a:endParaRPr b="1" cap="none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24" name="Google Shape;124;p6"/>
          <p:cNvSpPr txBox="1">
            <a:spLocks noGrp="1"/>
          </p:cNvSpPr>
          <p:nvPr>
            <p:ph idx="1"/>
          </p:nvPr>
        </p:nvSpPr>
        <p:spPr>
          <a:xfrm>
            <a:off x="530772" y="758747"/>
            <a:ext cx="7543800" cy="4833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 dirty="0"/>
              <a:t>接聽電話禮儀:</a:t>
            </a:r>
            <a:endParaRPr sz="2800"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電話鈴響，儘快接聽以鈴聲不超過三響為原則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以來電者姓名尊稱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決定顧客需求，避免質問式法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聲音是有溫度的，會引起來電者的共鳴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採積極主動的語氣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口齒清晰、聲調是愉快的、速度適中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『您好』、 『謝謝您』、   『對不起』常掛嘴邊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讓對方結束，等對方掛斷後再放下聽筒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不可大力掛電話 - 它是話筒， 不是出氣筒！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30" name="Google Shape;130;p7"/>
          <p:cNvSpPr txBox="1">
            <a:spLocks noGrp="1"/>
          </p:cNvSpPr>
          <p:nvPr>
            <p:ph idx="1"/>
          </p:nvPr>
        </p:nvSpPr>
        <p:spPr>
          <a:xfrm>
            <a:off x="562304" y="1284889"/>
            <a:ext cx="75438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75"/>
              <a:buNone/>
            </a:pPr>
            <a:r>
              <a:rPr lang="zh-TW" sz="2775" b="1" cap="none" dirty="0"/>
              <a:t>接聽電話標準: </a:t>
            </a:r>
            <a:endParaRPr sz="2775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拿起聽筒時保持笑容  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在3-4次鈴聲內接聽電話(3聲後,大約過了12秒,來電者會變得焦慮; 5-6聲,會很沮喪；8-9聲,會很生氣；10聲後,會火冒三丈) 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說合適問候語及使用姓氏或名字稱呼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儘量不要要求對方等候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說出公司或部門名稱,或自己的名字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提供協助，例如說:「請問有什麼可以幫到你？」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cap="none" dirty="0"/>
              <a:t>若沒有在4次鈴聲內接聽，請對顧客說︰「不好意思，要你等候。」</a:t>
            </a:r>
            <a:endParaRPr sz="2220" b="1" cap="none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13335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36" name="Google Shape;136;p8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/>
              <a:t>接聽電話之發問技巧:</a:t>
            </a:r>
            <a:endParaRPr sz="2800"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zh-TW"/>
              <a:t> 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開放式題問:5W1H- WHO? WHAT? WHY? WHERE? WHEN? HOW?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封閉式題問:為取得簡單「是」或「不是」答案;或查核自己是否理解對方的要求</a:t>
            </a:r>
            <a:endParaRPr b="1" cap="none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反思題問: 用作總結或檢討</a:t>
            </a:r>
            <a:endParaRPr b="1" cap="none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>
            <a:spLocks noGrp="1"/>
          </p:cNvSpPr>
          <p:nvPr>
            <p:ph type="title"/>
          </p:nvPr>
        </p:nvSpPr>
        <p:spPr>
          <a:xfrm>
            <a:off x="762000" y="5297714"/>
            <a:ext cx="754380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人際關係、溝通技巧與客務服務</a:t>
            </a:r>
            <a:endParaRPr sz="4000"/>
          </a:p>
        </p:txBody>
      </p:sp>
      <p:sp>
        <p:nvSpPr>
          <p:cNvPr id="142" name="Google Shape;142;p9"/>
          <p:cNvSpPr txBox="1">
            <a:spLocks noGrp="1"/>
          </p:cNvSpPr>
          <p:nvPr>
            <p:ph idx="1"/>
          </p:nvPr>
        </p:nvSpPr>
        <p:spPr>
          <a:xfrm>
            <a:off x="762000" y="832945"/>
            <a:ext cx="7543800" cy="4611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訂房六步驟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步驟1 : 問候GREETINGS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步驟2：聆聽及詢問LISTENING &amp; ASKING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步驟3：提供解決方案OFFER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步驟4：覆誦確認REPEAT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步驟5：了解其他需求OTHERS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 dirty="0"/>
              <a:t>步驟6：結語 ENDING</a:t>
            </a:r>
            <a:endParaRPr b="1"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3</TotalTime>
  <Words>2608</Words>
  <Application>Microsoft Office PowerPoint</Application>
  <PresentationFormat>如螢幕大小 (4:3)</PresentationFormat>
  <Paragraphs>214</Paragraphs>
  <Slides>26</Slides>
  <Notes>26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34" baseType="lpstr">
      <vt:lpstr>Noto Sans Symbols</vt:lpstr>
      <vt:lpstr>微軟正黑體</vt:lpstr>
      <vt:lpstr>新細明體</vt:lpstr>
      <vt:lpstr>Arial</vt:lpstr>
      <vt:lpstr>Calibri</vt:lpstr>
      <vt:lpstr>Calibri Light</vt:lpstr>
      <vt:lpstr>Impact</vt:lpstr>
      <vt:lpstr>交通部觀光局-簡報格式</vt:lpstr>
      <vt:lpstr>PowerPoint 簡報</vt:lpstr>
      <vt:lpstr>目   錄</vt:lpstr>
      <vt:lpstr>人際關係、溝通技巧與客務服務</vt:lpstr>
      <vt:lpstr>人際關係、溝通技巧與客務服務</vt:lpstr>
      <vt:lpstr>人際關係、溝通技巧與客務服務</vt:lpstr>
      <vt:lpstr>人際關係、溝通技巧與客務服務</vt:lpstr>
      <vt:lpstr>人際關係、溝通技巧與客務服務</vt:lpstr>
      <vt:lpstr>人際關係、溝通技巧與客務服務</vt:lpstr>
      <vt:lpstr>人際關係、溝通技巧與客務服務</vt:lpstr>
      <vt:lpstr>客務服務</vt:lpstr>
      <vt:lpstr>客務服務</vt:lpstr>
      <vt:lpstr>客務服務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預防異常、緊急或特殊狀況處理</vt:lpstr>
      <vt:lpstr>評量說明 1/2</vt:lpstr>
      <vt:lpstr>評量說明 2/2</vt:lpstr>
      <vt:lpstr>參考文獻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交通部觀光局「旅館職涯發展計畫」   「櫃檯客務服務」職能單元培訓班 單元三：客務服務、異常與危機處理</dc:title>
  <dc:creator>Lee Claire</dc:creator>
  <cp:lastModifiedBy>Chang 張Kary 嘉齡</cp:lastModifiedBy>
  <cp:revision>2</cp:revision>
  <dcterms:created xsi:type="dcterms:W3CDTF">2020-10-06T03:07:13Z</dcterms:created>
  <dcterms:modified xsi:type="dcterms:W3CDTF">2021-03-26T03:27:15Z</dcterms:modified>
</cp:coreProperties>
</file>